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31" r:id="rId2"/>
    <p:sldId id="319" r:id="rId3"/>
    <p:sldId id="321" r:id="rId4"/>
    <p:sldId id="322" r:id="rId5"/>
    <p:sldId id="332" r:id="rId6"/>
    <p:sldId id="333" r:id="rId7"/>
    <p:sldId id="323" r:id="rId8"/>
    <p:sldId id="334" r:id="rId9"/>
    <p:sldId id="335" r:id="rId10"/>
    <p:sldId id="325" r:id="rId11"/>
    <p:sldId id="326" r:id="rId12"/>
    <p:sldId id="328" r:id="rId13"/>
    <p:sldId id="342" r:id="rId14"/>
    <p:sldId id="341" r:id="rId15"/>
    <p:sldId id="336" r:id="rId16"/>
    <p:sldId id="343" r:id="rId17"/>
    <p:sldId id="337" r:id="rId18"/>
    <p:sldId id="344" r:id="rId19"/>
    <p:sldId id="338" r:id="rId20"/>
    <p:sldId id="345" r:id="rId21"/>
    <p:sldId id="346" r:id="rId22"/>
    <p:sldId id="339" r:id="rId23"/>
    <p:sldId id="360" r:id="rId24"/>
    <p:sldId id="362" r:id="rId25"/>
    <p:sldId id="359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40" r:id="rId34"/>
    <p:sldId id="370" r:id="rId35"/>
    <p:sldId id="371" r:id="rId36"/>
    <p:sldId id="348" r:id="rId37"/>
    <p:sldId id="372" r:id="rId38"/>
    <p:sldId id="373" r:id="rId39"/>
    <p:sldId id="347" r:id="rId40"/>
    <p:sldId id="374" r:id="rId41"/>
    <p:sldId id="375" r:id="rId42"/>
    <p:sldId id="376" r:id="rId43"/>
    <p:sldId id="377" r:id="rId44"/>
    <p:sldId id="378" r:id="rId45"/>
    <p:sldId id="349" r:id="rId46"/>
    <p:sldId id="350" r:id="rId47"/>
    <p:sldId id="379" r:id="rId48"/>
    <p:sldId id="380" r:id="rId49"/>
    <p:sldId id="381" r:id="rId50"/>
    <p:sldId id="382" r:id="rId51"/>
    <p:sldId id="385" r:id="rId52"/>
    <p:sldId id="383" r:id="rId53"/>
    <p:sldId id="386" r:id="rId54"/>
    <p:sldId id="387" r:id="rId55"/>
    <p:sldId id="389" r:id="rId56"/>
    <p:sldId id="390" r:id="rId57"/>
    <p:sldId id="391" r:id="rId58"/>
    <p:sldId id="394" r:id="rId59"/>
    <p:sldId id="392" r:id="rId60"/>
    <p:sldId id="393" r:id="rId61"/>
    <p:sldId id="395" r:id="rId62"/>
    <p:sldId id="39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019"/>
    <a:srgbClr val="650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512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5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6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5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1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8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5/7/21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gyptian pyramids - Wikipedia">
            <a:extLst>
              <a:ext uri="{FF2B5EF4-FFF2-40B4-BE49-F238E27FC236}">
                <a16:creationId xmlns:a16="http://schemas.microsoft.com/office/drawing/2014/main" id="{684DAC3D-4FA3-B144-862C-CB233941E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b="8279"/>
          <a:stretch/>
        </p:blipFill>
        <p:spPr bwMode="auto">
          <a:xfrm>
            <a:off x="-4287" y="0"/>
            <a:ext cx="12196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A9D61-2C11-5148-9AA9-41DEC758E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b="1" dirty="0">
                <a:ln>
                  <a:solidFill>
                    <a:schemeClr val="bg1"/>
                  </a:solidFill>
                </a:ln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b="1" dirty="0">
              <a:ln>
                <a:solidFill>
                  <a:schemeClr val="bg1"/>
                </a:solidFill>
              </a:ln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ED42D-9932-3C46-AD9D-8BE83C96C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768D3-A16F-6948-9100-7C079150A3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3658" y="527182"/>
            <a:ext cx="984684" cy="1190362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37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جستوجو یک کلید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دلخواد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هرم،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ذخیره سازی آنها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مرتب نبودن عناصر، باید از روش جستجو خطی استفاده کنیم، این یعنی مرتبه اجرایی «جستجو عنصر دلخواه»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هدف از طراحی این ساختمان داده را فراموش نکنیم!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4DBE7-439B-404E-A642-209234837E93}"/>
              </a:ext>
            </a:extLst>
          </p:cNvPr>
          <p:cNvSpPr txBox="1"/>
          <p:nvPr/>
        </p:nvSpPr>
        <p:spPr>
          <a:xfrm>
            <a:off x="2097918" y="3429000"/>
            <a:ext cx="7996164" cy="18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>
              <a:spcBef>
                <a:spcPts val="1000"/>
              </a:spcBef>
            </a:pPr>
            <a:r>
              <a:rPr lang="fa-IR" sz="1600" b="1" dirty="0">
                <a:latin typeface="IRRoya" panose="02000503000000020002" pitchFamily="2" charset="-78"/>
                <a:cs typeface="IRRoya" panose="02000503000000020002" pitchFamily="2" charset="-78"/>
              </a:rPr>
              <a:t>مسئله)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ساختمان داده ای ارائه کنید که </a:t>
            </a:r>
            <a:r>
              <a:rPr lang="fa-IR" u="sng" dirty="0">
                <a:latin typeface="IRRoya" panose="02000503000000020002" pitchFamily="2" charset="-78"/>
                <a:cs typeface="IRRoya" panose="02000503000000020002" pitchFamily="2" charset="-78"/>
              </a:rPr>
              <a:t>به نحوی کارا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بتواند اعمال زیر را انجام دهد:</a:t>
            </a:r>
          </a:p>
          <a:p>
            <a:pPr algn="r" rtl="1">
              <a:spcBef>
                <a:spcPts val="1000"/>
              </a:spcBef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درج عنصر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 عنصر جدید را در مجموعه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عنصر‌هایش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اضافه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عنصر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کمینه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عنصر کمینه موجود در مجموعه عناصر درج شده را پیدا کند و حذف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پرسش عنصر کمینه	:	عنصر کمینه موجود در مجموعه عناصر درج شده را اعلام کند.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291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کمینه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گره کمینه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(خانه اول آرایه) بوده و 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خواهد بود.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32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(تعداد آنها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n/2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است) بوده و در زمان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خواهد‌بود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FBE0-2C1B-2A48-A1EF-F28C27E61704}"/>
              </a:ext>
            </a:extLst>
          </p:cNvPr>
          <p:cNvSpPr txBox="1"/>
          <p:nvPr/>
        </p:nvSpPr>
        <p:spPr>
          <a:xfrm>
            <a:off x="8729935" y="4974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چرا؟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57173A-FE46-3B48-A79B-EC54EF5A68FE}"/>
              </a:ext>
            </a:extLst>
          </p:cNvPr>
          <p:cNvSpPr/>
          <p:nvPr/>
        </p:nvSpPr>
        <p:spPr>
          <a:xfrm rot="16200000">
            <a:off x="8897541" y="3467894"/>
            <a:ext cx="182880" cy="256032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/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اين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en-US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Max Heap</a:t>
                </a:r>
                <a:r>
                  <a:rPr lang="fa-IR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 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گره،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بیشینه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بوده و گره کمینه (</a:t>
                </a:r>
                <a14:m>
                  <m:oMath xmlns:m="http://schemas.openxmlformats.org/officeDocument/2006/math">
                    <m:r>
                      <a:rPr lang="fa-IR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17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) در یکی 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برگ‌ها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fa-IR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5,6,7,8,9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وجود دارد.</a:t>
                </a: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0C1257A-37FB-2448-99F7-E8539B14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64" y="3443050"/>
            <a:ext cx="4217432" cy="2733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3ED53-523F-6747-926C-BE94D089E36B}"/>
              </a:ext>
            </a:extLst>
          </p:cNvPr>
          <p:cNvSpPr txBox="1"/>
          <p:nvPr/>
        </p:nvSpPr>
        <p:spPr>
          <a:xfrm>
            <a:off x="5961187" y="3443050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F7D50-C567-1D42-A41E-A2861212A607}"/>
              </a:ext>
            </a:extLst>
          </p:cNvPr>
          <p:cNvSpPr txBox="1"/>
          <p:nvPr/>
        </p:nvSpPr>
        <p:spPr>
          <a:xfrm>
            <a:off x="5167656" y="4268112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26E8C-0F77-E34B-9C80-EE04146A5CE0}"/>
              </a:ext>
            </a:extLst>
          </p:cNvPr>
          <p:cNvSpPr txBox="1"/>
          <p:nvPr/>
        </p:nvSpPr>
        <p:spPr>
          <a:xfrm>
            <a:off x="7005812" y="426811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51E97-4C47-5A47-8496-7FF0FF51198B}"/>
              </a:ext>
            </a:extLst>
          </p:cNvPr>
          <p:cNvSpPr txBox="1"/>
          <p:nvPr/>
        </p:nvSpPr>
        <p:spPr>
          <a:xfrm>
            <a:off x="4552801" y="4882098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A90B-8D09-0643-BF5D-36F1F91D0780}"/>
              </a:ext>
            </a:extLst>
          </p:cNvPr>
          <p:cNvSpPr txBox="1"/>
          <p:nvPr/>
        </p:nvSpPr>
        <p:spPr>
          <a:xfrm>
            <a:off x="6002100" y="4884573"/>
            <a:ext cx="48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5  6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50C95-B224-EB44-A7B1-9102EBCCFB90}"/>
              </a:ext>
            </a:extLst>
          </p:cNvPr>
          <p:cNvSpPr txBox="1"/>
          <p:nvPr/>
        </p:nvSpPr>
        <p:spPr>
          <a:xfrm>
            <a:off x="7545363" y="4810006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64AAC-2BB5-1443-B731-7B7A88383E84}"/>
              </a:ext>
            </a:extLst>
          </p:cNvPr>
          <p:cNvSpPr txBox="1"/>
          <p:nvPr/>
        </p:nvSpPr>
        <p:spPr>
          <a:xfrm>
            <a:off x="3807764" y="5529965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71F1FD-6CA1-3E46-97F6-10CF9AA82B29}"/>
              </a:ext>
            </a:extLst>
          </p:cNvPr>
          <p:cNvSpPr txBox="1"/>
          <p:nvPr/>
        </p:nvSpPr>
        <p:spPr>
          <a:xfrm>
            <a:off x="5519842" y="5529964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9432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2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F25BDC-A120-E94C-8FCA-AF150143FD7B}"/>
              </a:ext>
            </a:extLst>
          </p:cNvPr>
          <p:cNvSpPr txBox="1"/>
          <p:nvPr/>
        </p:nvSpPr>
        <p:spPr>
          <a:xfrm>
            <a:off x="2239234" y="2126774"/>
            <a:ext cx="7713531" cy="3749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BECDD-B09F-6648-A4EA-B9D760B2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92" y="2126774"/>
            <a:ext cx="6404614" cy="374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DE2CE-9A3D-D347-AD43-1CF3CD915A91}"/>
              </a:ext>
            </a:extLst>
          </p:cNvPr>
          <p:cNvSpPr txBox="1"/>
          <p:nvPr/>
        </p:nvSpPr>
        <p:spPr>
          <a:xfrm>
            <a:off x="4905674" y="253743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ECDBF-9717-4B4E-A592-15FE848079BA}"/>
              </a:ext>
            </a:extLst>
          </p:cNvPr>
          <p:cNvCxnSpPr/>
          <p:nvPr/>
        </p:nvCxnSpPr>
        <p:spPr>
          <a:xfrm>
            <a:off x="5843751" y="2550578"/>
            <a:ext cx="0" cy="36576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6F84ED-AA81-3447-B4BE-F27345BB6533}"/>
              </a:ext>
            </a:extLst>
          </p:cNvPr>
          <p:cNvCxnSpPr>
            <a:cxnSpLocks/>
          </p:cNvCxnSpPr>
          <p:nvPr/>
        </p:nvCxnSpPr>
        <p:spPr>
          <a:xfrm>
            <a:off x="4388068" y="2537844"/>
            <a:ext cx="0" cy="18288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439C3-45E3-BC4E-ADCA-00ACC5168762}"/>
              </a:ext>
            </a:extLst>
          </p:cNvPr>
          <p:cNvCxnSpPr>
            <a:cxnSpLocks/>
          </p:cNvCxnSpPr>
          <p:nvPr/>
        </p:nvCxnSpPr>
        <p:spPr>
          <a:xfrm>
            <a:off x="3300248" y="2538254"/>
            <a:ext cx="0" cy="292608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5A58F2-3E20-C24D-88A6-5BAA984402E4}"/>
              </a:ext>
            </a:extLst>
          </p:cNvPr>
          <p:cNvSpPr txBox="1"/>
          <p:nvPr/>
        </p:nvSpPr>
        <p:spPr>
          <a:xfrm>
            <a:off x="3419533" y="3259723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BF48-5823-7343-B6E8-C12B8527DAA5}"/>
              </a:ext>
            </a:extLst>
          </p:cNvPr>
          <p:cNvSpPr txBox="1"/>
          <p:nvPr/>
        </p:nvSpPr>
        <p:spPr>
          <a:xfrm>
            <a:off x="2332109" y="383201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E1AB9-A776-A842-B840-4C3589252222}"/>
              </a:ext>
            </a:extLst>
          </p:cNvPr>
          <p:cNvSpPr txBox="1"/>
          <p:nvPr/>
        </p:nvSpPr>
        <p:spPr>
          <a:xfrm>
            <a:off x="9098997" y="502067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198B1-506B-6E48-B4B7-BA4FBD169C52}"/>
              </a:ext>
            </a:extLst>
          </p:cNvPr>
          <p:cNvSpPr txBox="1"/>
          <p:nvPr/>
        </p:nvSpPr>
        <p:spPr>
          <a:xfrm>
            <a:off x="9079867" y="4001294"/>
            <a:ext cx="77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CFDEB-56B3-794E-97B5-B8FB4879929E}"/>
              </a:ext>
            </a:extLst>
          </p:cNvPr>
          <p:cNvSpPr txBox="1"/>
          <p:nvPr/>
        </p:nvSpPr>
        <p:spPr>
          <a:xfrm>
            <a:off x="9104341" y="256866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611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39C84-2904-6D46-9A08-57BEE5D21427}"/>
              </a:ext>
            </a:extLst>
          </p:cNvPr>
          <p:cNvSpPr txBox="1"/>
          <p:nvPr/>
        </p:nvSpPr>
        <p:spPr>
          <a:xfrm>
            <a:off x="838200" y="673963"/>
            <a:ext cx="271908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برای کمینه در درخت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Min Heap</a:t>
            </a: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هم به همین صورت است. 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551F-02DB-A340-A2CC-4480D6D91861}"/>
              </a:ext>
            </a:extLst>
          </p:cNvPr>
          <p:cNvSpPr txBox="1"/>
          <p:nvPr/>
        </p:nvSpPr>
        <p:spPr>
          <a:xfrm>
            <a:off x="10363200" y="2921876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B7368-7D03-094B-A705-3743A8916AAF}"/>
              </a:ext>
            </a:extLst>
          </p:cNvPr>
          <p:cNvSpPr txBox="1"/>
          <p:nvPr/>
        </p:nvSpPr>
        <p:spPr>
          <a:xfrm>
            <a:off x="10363197" y="343480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70B9F-B175-9447-A0C2-C1BC9BFD52E7}"/>
              </a:ext>
            </a:extLst>
          </p:cNvPr>
          <p:cNvSpPr txBox="1"/>
          <p:nvPr/>
        </p:nvSpPr>
        <p:spPr>
          <a:xfrm>
            <a:off x="10363198" y="3947728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6DBB6-A3A3-0045-9E72-7C4CC2E5A3B7}"/>
              </a:ext>
            </a:extLst>
          </p:cNvPr>
          <p:cNvSpPr txBox="1"/>
          <p:nvPr/>
        </p:nvSpPr>
        <p:spPr>
          <a:xfrm>
            <a:off x="10363196" y="4460654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A5853-E401-2147-92A3-45902C57FD29}"/>
              </a:ext>
            </a:extLst>
          </p:cNvPr>
          <p:cNvSpPr txBox="1"/>
          <p:nvPr/>
        </p:nvSpPr>
        <p:spPr>
          <a:xfrm>
            <a:off x="10363199" y="536162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4C547-DAF5-2041-87A1-CB8DBE6FEB68}"/>
              </a:ext>
            </a:extLst>
          </p:cNvPr>
          <p:cNvSpPr txBox="1"/>
          <p:nvPr/>
        </p:nvSpPr>
        <p:spPr>
          <a:xfrm>
            <a:off x="10526106" y="2416085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685C5-15F1-CC4F-A136-E42A533E2885}"/>
              </a:ext>
            </a:extLst>
          </p:cNvPr>
          <p:cNvSpPr txBox="1"/>
          <p:nvPr/>
        </p:nvSpPr>
        <p:spPr>
          <a:xfrm>
            <a:off x="5716495" y="2393770"/>
            <a:ext cx="5116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19E7B-4BC3-694E-880D-7BADA3815175}"/>
              </a:ext>
            </a:extLst>
          </p:cNvPr>
          <p:cNvSpPr txBox="1"/>
          <p:nvPr/>
        </p:nvSpPr>
        <p:spPr>
          <a:xfrm>
            <a:off x="7679837" y="603995"/>
            <a:ext cx="1165704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sz="4400" dirty="0">
                <a:latin typeface="IRRoya" panose="02000503000000020002" pitchFamily="2" charset="-78"/>
                <a:cs typeface="IRRoya" panose="02000503000000020002" pitchFamily="2" charset="-78"/>
              </a:rPr>
              <a:t>کمینه</a:t>
            </a:r>
            <a:endParaRPr lang="en-US" sz="4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97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0923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/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232152-70DB-D646-A2E5-CC92407D3E89}"/>
              </a:ext>
            </a:extLst>
          </p:cNvPr>
          <p:cNvSpPr/>
          <p:nvPr/>
        </p:nvSpPr>
        <p:spPr>
          <a:xfrm>
            <a:off x="8747234" y="5255172"/>
            <a:ext cx="1828800" cy="5486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بزرگترین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8CC839-2673-7B4F-A7D2-A4E39CAC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3433763"/>
            <a:ext cx="465772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=7−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75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Min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کوچکترین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289442-6C17-C142-A70B-364EC3A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8" y="3433763"/>
            <a:ext cx="468630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=1+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56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</p:spTree>
    <p:extLst>
      <p:ext uri="{BB962C8B-B14F-4D97-AF65-F5344CB8AC3E}">
        <p14:creationId xmlns:p14="http://schemas.microsoft.com/office/powerpoint/2010/main" val="107249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1142-E0C2-3047-AC7B-2AFFBC8A91B8}"/>
              </a:ext>
            </a:extLst>
          </p:cNvPr>
          <p:cNvSpPr/>
          <p:nvPr/>
        </p:nvSpPr>
        <p:spPr>
          <a:xfrm>
            <a:off x="3048000" y="2293134"/>
            <a:ext cx="609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'done!'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6DD0D-14C7-3141-9FCC-3707C4DBF337}"/>
              </a:ext>
            </a:extLst>
          </p:cNvPr>
          <p:cNvSpPr txBox="1"/>
          <p:nvPr/>
        </p:nvSpPr>
        <p:spPr>
          <a:xfrm>
            <a:off x="3076584" y="5850235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زمان اجرا از مرتبه 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O(log</a:t>
            </a:r>
            <a:r>
              <a:rPr lang="en-US" sz="2000" baseline="-25000" dirty="0">
                <a:latin typeface="Century" panose="02040604050505020304" pitchFamily="18" charset="0"/>
                <a:cs typeface="IRRoya" panose="02000503000000020002" pitchFamily="2" charset="-78"/>
              </a:rPr>
              <a:t>2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 n)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که متناسب با ارتفاع درخت است.</a:t>
            </a: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953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98BC7-462D-7148-A750-646D5B5CEFEB}"/>
              </a:ext>
            </a:extLst>
          </p:cNvPr>
          <p:cNvSpPr txBox="1"/>
          <p:nvPr/>
        </p:nvSpPr>
        <p:spPr>
          <a:xfrm>
            <a:off x="1752600" y="1617805"/>
            <a:ext cx="8686800" cy="4754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26DF0-8E97-EA4D-BF0D-D3C4415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69" y="1617805"/>
            <a:ext cx="3483428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2D890-1837-7F4B-AEAF-1609A503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1" y="1607295"/>
            <a:ext cx="3483429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8D96F-0CE7-194E-BC96-67515AB5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5" y="4086685"/>
            <a:ext cx="3483429" cy="2286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F9208D-12AB-7D47-AF08-6ADCA73C6882}"/>
              </a:ext>
            </a:extLst>
          </p:cNvPr>
          <p:cNvCxnSpPr/>
          <p:nvPr/>
        </p:nvCxnSpPr>
        <p:spPr>
          <a:xfrm>
            <a:off x="2585545" y="2596056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6F10F8-33F6-3945-9AAD-8FF78CA913F1}"/>
              </a:ext>
            </a:extLst>
          </p:cNvPr>
          <p:cNvCxnSpPr/>
          <p:nvPr/>
        </p:nvCxnSpPr>
        <p:spPr>
          <a:xfrm>
            <a:off x="7309945" y="3105807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59C155-372E-9940-803B-17AC78806E6D}"/>
              </a:ext>
            </a:extLst>
          </p:cNvPr>
          <p:cNvCxnSpPr/>
          <p:nvPr/>
        </p:nvCxnSpPr>
        <p:spPr>
          <a:xfrm>
            <a:off x="5230397" y="6085490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D16AF2-2001-B647-B138-48646C169D6E}"/>
              </a:ext>
            </a:extLst>
          </p:cNvPr>
          <p:cNvCxnSpPr>
            <a:cxnSpLocks/>
          </p:cNvCxnSpPr>
          <p:nvPr/>
        </p:nvCxnSpPr>
        <p:spPr>
          <a:xfrm>
            <a:off x="5381483" y="2767900"/>
            <a:ext cx="1577303" cy="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FFA6C0-2A3E-DF47-B363-A74377F8116B}"/>
              </a:ext>
            </a:extLst>
          </p:cNvPr>
          <p:cNvCxnSpPr>
            <a:cxnSpLocks/>
          </p:cNvCxnSpPr>
          <p:nvPr/>
        </p:nvCxnSpPr>
        <p:spPr>
          <a:xfrm flipH="1">
            <a:off x="7612117" y="3903805"/>
            <a:ext cx="1311166" cy="81534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3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5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40127"/>
              </p:ext>
            </p:extLst>
          </p:nvPr>
        </p:nvGraphicFramePr>
        <p:xfrm>
          <a:off x="3352800" y="3544094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08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ابتدا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۵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2571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369270" y="5033963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C3F4A-B870-5B40-8F54-DFADDCA03A49}"/>
              </a:ext>
            </a:extLst>
          </p:cNvPr>
          <p:cNvSpPr txBox="1"/>
          <p:nvPr/>
        </p:nvSpPr>
        <p:spPr>
          <a:xfrm>
            <a:off x="8078441" y="4499387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تغییری ایجاد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نمی‌شود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82D0F-BF06-E64B-A5FA-859D3C06913F}"/>
              </a:ext>
            </a:extLst>
          </p:cNvPr>
          <p:cNvSpPr/>
          <p:nvPr/>
        </p:nvSpPr>
        <p:spPr>
          <a:xfrm>
            <a:off x="8938917" y="216519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426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3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1616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50070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9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1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/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29049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96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62364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094483" y="445758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4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6079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115504" y="444707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3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9083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49159" y="446809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1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DABC34-41D9-FB4F-BD7E-3CED9CE57E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fa-IR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عنصر‌هایش اضافه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3065342" y="1911812"/>
            <a:ext cx="6061316" cy="4178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شروع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			:	{}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6	:	{6}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	:	{6,1}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14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	:	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{6, 1,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Delete			:	{6,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6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877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33956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80690" y="4436565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7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3213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4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290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17FBF-CAE1-D34B-9DD8-AF289B2B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4" y="3888386"/>
            <a:ext cx="340397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6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</p:spTree>
    <p:extLst>
      <p:ext uri="{BB962C8B-B14F-4D97-AF65-F5344CB8AC3E}">
        <p14:creationId xmlns:p14="http://schemas.microsoft.com/office/powerpoint/2010/main" val="1618876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EFADD-6341-854C-821F-D29F0DE56948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Extract_MAX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)&lt;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'Heap is empty'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866B0-3573-F34C-AA59-461D12A9F0B2}"/>
              </a:ext>
            </a:extLst>
          </p:cNvPr>
          <p:cNvSpPr txBox="1"/>
          <p:nvPr/>
        </p:nvSpPr>
        <p:spPr>
          <a:xfrm>
            <a:off x="4455165" y="5481543"/>
            <a:ext cx="32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پس زمان اجرا این عمل از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O(log n)</a:t>
            </a:r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است.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397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296BB-286A-954D-B89D-28A6F2ADEFED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B6C1D-6791-8246-91DB-4972B274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15287"/>
            <a:ext cx="383241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FCAA3-893B-9E4D-929A-D3869C7B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45" y="1690688"/>
            <a:ext cx="380245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15E0D-1F0E-E846-B702-2EA723C93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72" y="4025886"/>
            <a:ext cx="3802455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8B50C-FC67-9C46-811A-D090043BCE74}"/>
              </a:ext>
            </a:extLst>
          </p:cNvPr>
          <p:cNvCxnSpPr/>
          <p:nvPr/>
        </p:nvCxnSpPr>
        <p:spPr>
          <a:xfrm>
            <a:off x="5585012" y="2833688"/>
            <a:ext cx="1051933" cy="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C58E8-9A30-0F48-9B07-D30C142DD8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515096" y="3857297"/>
            <a:ext cx="1057481" cy="100584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CB00E9F-5D98-2247-A23C-2EDC664FF081}"/>
              </a:ext>
            </a:extLst>
          </p:cNvPr>
          <p:cNvSpPr>
            <a:spLocks noChangeAspect="1"/>
          </p:cNvSpPr>
          <p:nvPr/>
        </p:nvSpPr>
        <p:spPr>
          <a:xfrm>
            <a:off x="2690410" y="2099441"/>
            <a:ext cx="2468880" cy="2468880"/>
          </a:xfrm>
          <a:prstGeom prst="arc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59FCAD-F1C1-644E-87BD-3D1A6BC1CC5C}"/>
              </a:ext>
            </a:extLst>
          </p:cNvPr>
          <p:cNvCxnSpPr/>
          <p:nvPr/>
        </p:nvCxnSpPr>
        <p:spPr>
          <a:xfrm flipH="1">
            <a:off x="7997227" y="2333297"/>
            <a:ext cx="575350" cy="620110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EAC7D7-8C5D-4D4C-B279-EB5C8DFC8D30}"/>
              </a:ext>
            </a:extLst>
          </p:cNvPr>
          <p:cNvCxnSpPr/>
          <p:nvPr/>
        </p:nvCxnSpPr>
        <p:spPr>
          <a:xfrm>
            <a:off x="8043836" y="2970848"/>
            <a:ext cx="457200" cy="458152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8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11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B071-BD7A-6641-AB16-8FF10D08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8" b="16628"/>
          <a:stretch/>
        </p:blipFill>
        <p:spPr>
          <a:xfrm>
            <a:off x="2677510" y="2150593"/>
            <a:ext cx="6836980" cy="37014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969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44A643-0732-454A-B302-572E521C1CAF}"/>
              </a:ext>
            </a:extLst>
          </p:cNvPr>
          <p:cNvGrpSpPr/>
          <p:nvPr/>
        </p:nvGrpSpPr>
        <p:grpSpPr>
          <a:xfrm>
            <a:off x="1752600" y="2819563"/>
            <a:ext cx="8686800" cy="1920240"/>
            <a:chOff x="1752600" y="1715286"/>
            <a:chExt cx="8686800" cy="19202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6D433-15B7-8C49-83E1-EAD766CBA6E5}"/>
                </a:ext>
              </a:extLst>
            </p:cNvPr>
            <p:cNvSpPr txBox="1"/>
            <p:nvPr/>
          </p:nvSpPr>
          <p:spPr>
            <a:xfrm>
              <a:off x="1752600" y="1715286"/>
              <a:ext cx="8686800" cy="1920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algn="r" defTabSz="914400" rtl="1" eaLnBrk="1" latinLnBrk="0" hangingPunct="1">
                <a:lnSpc>
                  <a:spcPct val="150000"/>
                </a:lnSpc>
              </a:pP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برای کاهش مقدار یک گره، کافیست تا از </a:t>
              </a:r>
              <a:r>
                <a:rPr lang="en-US" dirty="0">
                  <a:latin typeface="IRRoya" panose="02000503000000020002" pitchFamily="2" charset="-78"/>
                  <a:cs typeface="IRRoya" panose="02000503000000020002" pitchFamily="2" charset="-78"/>
                </a:rPr>
                <a:t>MAX-HEAPIFY</a:t>
              </a: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 استفاده کنیم!</a:t>
              </a:r>
              <a:endParaRPr lang="en-US" dirty="0">
                <a:latin typeface="IRRoya" panose="02000503000000020002" pitchFamily="2" charset="-78"/>
                <a:cs typeface="IRRoya" panose="02000503000000020002" pitchFamily="2" charset="-7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11E973-5745-2142-947D-4D5135ADB24E}"/>
                </a:ext>
              </a:extLst>
            </p:cNvPr>
            <p:cNvSpPr/>
            <p:nvPr/>
          </p:nvSpPr>
          <p:spPr>
            <a:xfrm>
              <a:off x="1752600" y="2228671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def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HEAP_DECREASE_KEY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):</a:t>
              </a:r>
            </a:p>
            <a:p>
              <a:pPr lvl="1"/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] =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lvl="1"/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MAX_HEAPIFY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,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 lvl="1"/>
              <a:r>
                <a:rPr lang="en-US" b="1" dirty="0">
                  <a:solidFill>
                    <a:srgbClr val="AF00DB"/>
                  </a:solidFill>
                  <a:latin typeface="Courier New" panose="02070309020205020404" pitchFamily="49" charset="0"/>
                </a:rPr>
                <a:t>return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A31515"/>
                  </a:solidFill>
                  <a:latin typeface="Courier New" panose="02070309020205020404" pitchFamily="49" charset="0"/>
                </a:rPr>
                <a:t>'done.'</a:t>
              </a:r>
              <a:endPara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3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درختی که مقدار کلید هر گره آن بیشتر یا مساوی فرزندانش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درختی که مقدار کلید هر گره آن کمتر یا مساوی فرزندانش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545022" y="360511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705347" y="363196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010FC5-35ED-9543-B1BB-2201F06D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7" y="3974447"/>
            <a:ext cx="3692453" cy="2202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01C376-E358-E746-9237-089E40F09CF0}"/>
              </a:ext>
            </a:extLst>
          </p:cNvPr>
          <p:cNvSpPr txBox="1"/>
          <p:nvPr/>
        </p:nvSpPr>
        <p:spPr>
          <a:xfrm>
            <a:off x="10643441" y="45602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27DB94-48AA-9B44-8F0F-09ABD9B284E7}"/>
              </a:ext>
            </a:extLst>
          </p:cNvPr>
          <p:cNvSpPr/>
          <p:nvPr/>
        </p:nvSpPr>
        <p:spPr>
          <a:xfrm rot="2698507">
            <a:off x="9814848" y="4762729"/>
            <a:ext cx="562386" cy="1414349"/>
          </a:xfrm>
          <a:prstGeom prst="roundRect">
            <a:avLst>
              <a:gd name="adj" fmla="val 50000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1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38AE3-3C87-B14F-ABF5-E7F42BB1108B}"/>
              </a:ext>
            </a:extLst>
          </p:cNvPr>
          <p:cNvSpPr txBox="1"/>
          <p:nvPr/>
        </p:nvSpPr>
        <p:spPr>
          <a:xfrm>
            <a:off x="3335468" y="1825625"/>
            <a:ext cx="5521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میخواهیم در هرم-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بیشینه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زیر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با مقدار ۸۶ درج کنیم.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E456E-947E-7946-8C69-F6D9112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915" y="2428964"/>
            <a:ext cx="4834168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B0E370E-6289-F54D-B049-E1EAC64B6767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60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34722-83B7-2249-A779-8157C088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B7CA73-B1C0-074B-BA86-AED3549EBFF1}"/>
              </a:ext>
            </a:extLst>
          </p:cNvPr>
          <p:cNvSpPr/>
          <p:nvPr/>
        </p:nvSpPr>
        <p:spPr>
          <a:xfrm>
            <a:off x="6978869" y="5106544"/>
            <a:ext cx="274320" cy="274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69277-4C80-8E47-A8EB-FDF3FBD68FBB}"/>
              </a:ext>
            </a:extLst>
          </p:cNvPr>
          <p:cNvSpPr txBox="1"/>
          <p:nvPr/>
        </p:nvSpPr>
        <p:spPr>
          <a:xfrm>
            <a:off x="6897059" y="50338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-∞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C8B4B5-B454-C24F-AAF2-6804BC3BB018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0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909-5352-7F44-A15E-0FF587B8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AC7567-AD0D-2C43-A475-6B00E6A26404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D606A-163A-9449-9D7E-D9E9BD63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ADD050-0379-A648-96E1-80C696D2F581}"/>
              </a:ext>
            </a:extLst>
          </p:cNvPr>
          <p:cNvSpPr/>
          <p:nvPr/>
        </p:nvSpPr>
        <p:spPr>
          <a:xfrm>
            <a:off x="6276949" y="4400729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1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3A42B-9CF5-5440-9069-4293F5F9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79F0F0-1F5F-3C4C-88DA-86DF46745D9A}"/>
              </a:ext>
            </a:extLst>
          </p:cNvPr>
          <p:cNvSpPr/>
          <p:nvPr/>
        </p:nvSpPr>
        <p:spPr>
          <a:xfrm>
            <a:off x="5404590" y="3544087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2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</a:t>
            </a:r>
            <a:r>
              <a:rPr lang="fa-IR" sz="2800" dirty="0">
                <a:latin typeface="IRTitr" panose="02000506000000020002" pitchFamily="2" charset="-78"/>
                <a:cs typeface="IRTitr" panose="02000506000000020002" pitchFamily="2" charset="-78"/>
              </a:rPr>
              <a:t>بر اساس 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1496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93DA6-474E-A64A-A4E2-673579B0A85B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Heap_Sort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,...,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7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20991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44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52491"/>
              </p:ext>
            </p:extLst>
          </p:nvPr>
        </p:nvGraphicFramePr>
        <p:xfrm>
          <a:off x="4267200" y="2146738"/>
          <a:ext cx="36563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5700"/>
              </p:ext>
            </p:extLst>
          </p:nvPr>
        </p:nvGraphicFramePr>
        <p:xfrm>
          <a:off x="6094730" y="416185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3" y="3626085"/>
            <a:ext cx="4073652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9586EA-742A-2743-9F90-59817CD57D56}"/>
              </a:ext>
            </a:extLst>
          </p:cNvPr>
          <p:cNvCxnSpPr/>
          <p:nvPr/>
        </p:nvCxnSpPr>
        <p:spPr>
          <a:xfrm>
            <a:off x="6094730" y="3142593"/>
            <a:ext cx="0" cy="62011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23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868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78" y="2766847"/>
            <a:ext cx="40736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4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468078" y="360511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Heap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628403" y="363196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C415-C22E-9F4F-BF42-B2405F3B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03" y="3878317"/>
            <a:ext cx="3623991" cy="22986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4151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A213E96-D55C-8447-B29A-067A5942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92" y="2766847"/>
            <a:ext cx="4139738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B950F1-9F60-FA41-A569-01C3A831BE9B}"/>
              </a:ext>
            </a:extLst>
          </p:cNvPr>
          <p:cNvCxnSpPr/>
          <p:nvPr/>
        </p:nvCxnSpPr>
        <p:spPr>
          <a:xfrm>
            <a:off x="7168055" y="4235669"/>
            <a:ext cx="210312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568797" y="42356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کاهش طول هرم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814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6166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015760" y="4249175"/>
            <a:ext cx="250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فراخوانی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MAX-HEAPIFY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0B35-2B6A-E843-B0D7-61FA5862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46" y="2766847"/>
            <a:ext cx="412328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0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2119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6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46208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1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3937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54499E-CA97-594E-8940-5EEC5AA8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35" y="2766847"/>
            <a:ext cx="413159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02036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36B107-4704-EF47-AED9-5345D56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9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36684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3B12E97-E050-6A4F-BCE1-3026B886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8" y="2766847"/>
            <a:ext cx="409783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3018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8516C69-DA61-8C47-941C-60A27DF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3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/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F6B2C8-D8E5-D040-81E0-87728146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81" y="2766847"/>
            <a:ext cx="4202349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3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19863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16C5EF2-7B65-834E-B611-2FABBE85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2766847"/>
            <a:ext cx="41148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7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468078" y="360511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Heap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628403" y="363196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C415-C22E-9F4F-BF42-B2405F3B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03" y="3878317"/>
            <a:ext cx="3623991" cy="22986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199A8-5926-EE49-A648-CDA02D91DCB8}"/>
              </a:ext>
            </a:extLst>
          </p:cNvPr>
          <p:cNvSpPr txBox="1"/>
          <p:nvPr/>
        </p:nvSpPr>
        <p:spPr>
          <a:xfrm>
            <a:off x="838200" y="1690688"/>
            <a:ext cx="255711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البته اگر نوع ساختار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مشخص نشده باشد، به صورت</a:t>
            </a:r>
          </a:p>
          <a:p>
            <a:pPr algn="r" rtl="1"/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پیش‌فرض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آن را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Max 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نظر خواهیم گرفت.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12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5246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D077B5C-1E4B-3D48-9D42-FDCF4C26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56" y="2766847"/>
            <a:ext cx="415097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4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057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1005AE-B759-D544-B7AF-15B8FD6B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78" y="2766847"/>
            <a:ext cx="41241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60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24825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46833"/>
              </p:ext>
            </p:extLst>
          </p:nvPr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یادآوری:</a:t>
                </a: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بحث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درخت‌ها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پیاده‌سازی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دودویی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آرایه نشان داده شد؛ که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شماره‌گذاری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از ۱ با گره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آغاز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تمام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گره‌های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دیگر از سطح بعدی از چپ به راست شماره گذاری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می‌شدند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spcBef>
                    <a:spcPts val="600"/>
                  </a:spcBef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نکته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ازآنجاکه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Heap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یک درخت کامل است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</a:t>
                </a: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برای نمایش آن از آرایه استفاده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ارتفاع آن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فرض سطح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ریشه‌ی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۱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10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تعداد برگ ها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آنها نیز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پدر گره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ام،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شماره فرزندان آن در صورت وجود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9BB747-F588-E54B-9478-1E1D95D15126}"/>
              </a:ext>
            </a:extLst>
          </p:cNvPr>
          <p:cNvSpPr txBox="1"/>
          <p:nvPr/>
        </p:nvSpPr>
        <p:spPr>
          <a:xfrm>
            <a:off x="2826445" y="51025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راست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F34D9-72AE-ED46-B3CA-6A368A0FC0D0}"/>
              </a:ext>
            </a:extLst>
          </p:cNvPr>
          <p:cNvSpPr txBox="1"/>
          <p:nvPr/>
        </p:nvSpPr>
        <p:spPr>
          <a:xfrm>
            <a:off x="3657122" y="510189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چپ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76C42-7A52-154B-B823-371E4C817941}"/>
              </a:ext>
            </a:extLst>
          </p:cNvPr>
          <p:cNvCxnSpPr>
            <a:cxnSpLocks/>
          </p:cNvCxnSpPr>
          <p:nvPr/>
        </p:nvCxnSpPr>
        <p:spPr>
          <a:xfrm flipH="1">
            <a:off x="3277912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4FC68C-AE4F-EE4B-9561-137DEDFD9CB1}"/>
              </a:ext>
            </a:extLst>
          </p:cNvPr>
          <p:cNvCxnSpPr>
            <a:cxnSpLocks/>
          </p:cNvCxnSpPr>
          <p:nvPr/>
        </p:nvCxnSpPr>
        <p:spPr>
          <a:xfrm flipH="1">
            <a:off x="4051145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0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8174</Words>
  <Application>Microsoft Macintosh PowerPoint</Application>
  <PresentationFormat>Widescreen</PresentationFormat>
  <Paragraphs>1223</Paragraphs>
  <Slides>62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Century</vt:lpstr>
      <vt:lpstr>Century Gothic</vt:lpstr>
      <vt:lpstr>Consolas</vt:lpstr>
      <vt:lpstr>Courier</vt:lpstr>
      <vt:lpstr>Courier New</vt:lpstr>
      <vt:lpstr>IRMitra</vt:lpstr>
      <vt:lpstr>IRRoya</vt:lpstr>
      <vt:lpstr>IRTitr</vt:lpstr>
      <vt:lpstr>Office Theme</vt:lpstr>
      <vt:lpstr>هرم</vt:lpstr>
      <vt:lpstr>مسئله</vt:lpstr>
      <vt:lpstr>مسئله</vt:lpstr>
      <vt:lpstr>درخت نیمه مرتب (هرم، Heap )</vt:lpstr>
      <vt:lpstr>درخت نیمه مرتب (هرم، Heap )</vt:lpstr>
      <vt:lpstr>درخت نیمه مرتب (هرم، Heap )</vt:lpstr>
      <vt:lpstr>ذخیره سازی</vt:lpstr>
      <vt:lpstr>ذخیره سازی</vt:lpstr>
      <vt:lpstr>ذخیره سازی</vt:lpstr>
      <vt:lpstr>جستوجو در هرم</vt:lpstr>
      <vt:lpstr>جستوجو در هرم</vt:lpstr>
      <vt:lpstr>هرم و عنصر بیشینه</vt:lpstr>
      <vt:lpstr>هرم و عنصر بیشینه</vt:lpstr>
      <vt:lpstr>هرم و عنصر بیشینه</vt:lpstr>
      <vt:lpstr>مثال</vt:lpstr>
      <vt:lpstr>مثال</vt:lpstr>
      <vt:lpstr>نتیجه</vt:lpstr>
      <vt:lpstr>نتیجه</vt:lpstr>
      <vt:lpstr>حفظ ویژگی هرم</vt:lpstr>
      <vt:lpstr>حفظ ویژگی هرم</vt:lpstr>
      <vt:lpstr>حفظ ویژگی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حذف عنصر بیشینه</vt:lpstr>
      <vt:lpstr>حذف عنصر بیشینه</vt:lpstr>
      <vt:lpstr>حذف عنصر بیشینه</vt:lpstr>
      <vt:lpstr>افزایش مقدار گره</vt:lpstr>
      <vt:lpstr>افزایش مقدار گره</vt:lpstr>
      <vt:lpstr>افزایش مقدار گره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مرتب سازی بر اساس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1112</cp:revision>
  <dcterms:created xsi:type="dcterms:W3CDTF">2021-02-28T19:35:44Z</dcterms:created>
  <dcterms:modified xsi:type="dcterms:W3CDTF">2021-05-07T02:08:30Z</dcterms:modified>
</cp:coreProperties>
</file>